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A0CF4-4D35-4ED3-B795-4E7D936A4F55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792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知識管理兩大學派</a:t>
            </a:r>
          </a:p>
        </p:txBody>
      </p:sp>
      <p:sp>
        <p:nvSpPr>
          <p:cNvPr id="3737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800" smtClean="0"/>
              <a:t>知識管理的研究大致可區分為兩大學派：（一）資訊學派，（二）行為學派（</a:t>
            </a:r>
            <a:r>
              <a:rPr lang="en-US" altLang="zh-TW" sz="2800" smtClean="0"/>
              <a:t>Kerssens</a:t>
            </a:r>
            <a:r>
              <a:rPr lang="en-US" altLang="zh-TW" sz="2800" smtClean="0">
                <a:latin typeface="標楷體" pitchFamily="65" charset="-120"/>
              </a:rPr>
              <a:t>—</a:t>
            </a:r>
            <a:r>
              <a:rPr lang="en-US" altLang="zh-TW" sz="2800" smtClean="0"/>
              <a:t>Van Drongelen</a:t>
            </a:r>
            <a:r>
              <a:rPr lang="zh-TW" altLang="en-US" sz="2800" smtClean="0"/>
              <a:t>、</a:t>
            </a:r>
            <a:r>
              <a:rPr lang="en-US" altLang="zh-TW" sz="2800" smtClean="0"/>
              <a:t>Weerd</a:t>
            </a:r>
            <a:r>
              <a:rPr lang="en-US" altLang="zh-TW" sz="2800" smtClean="0">
                <a:latin typeface="標楷體" pitchFamily="65" charset="-120"/>
              </a:rPr>
              <a:t>—</a:t>
            </a:r>
            <a:r>
              <a:rPr lang="en-US" altLang="zh-TW" sz="2800" smtClean="0"/>
              <a:t>Nederhof &amp; Fisscher,1996</a:t>
            </a:r>
            <a:r>
              <a:rPr lang="zh-TW" altLang="en-US" sz="2800" smtClean="0"/>
              <a:t>）。</a:t>
            </a:r>
            <a:r>
              <a:rPr lang="zh-TW" altLang="en-US" sz="2800" b="1" smtClean="0">
                <a:solidFill>
                  <a:srgbClr val="FFFF66"/>
                </a:solidFill>
              </a:rPr>
              <a:t>資訊學派</a:t>
            </a:r>
            <a:r>
              <a:rPr lang="zh-TW" altLang="en-US" sz="2800" smtClean="0"/>
              <a:t>強調知識的編碼（</a:t>
            </a:r>
            <a:r>
              <a:rPr lang="en-US" altLang="zh-TW" sz="2800" smtClean="0"/>
              <a:t>Code</a:t>
            </a:r>
            <a:r>
              <a:rPr lang="zh-TW" altLang="en-US" sz="2800" smtClean="0"/>
              <a:t>）、存取、分享，並且以資訊系統之設計與運用為主軸，著重流程再造與改善，是當前實務界知識管理之主流。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/>
              <a:t>然而，正如</a:t>
            </a:r>
            <a:r>
              <a:rPr lang="en-US" altLang="zh-TW" sz="2800" smtClean="0"/>
              <a:t>Davenport &amp; Prusak</a:t>
            </a:r>
            <a:r>
              <a:rPr lang="zh-TW" altLang="en-US" sz="2800" smtClean="0"/>
              <a:t>（</a:t>
            </a:r>
            <a:r>
              <a:rPr lang="en-US" altLang="zh-TW" sz="2800" smtClean="0"/>
              <a:t>1998</a:t>
            </a:r>
            <a:r>
              <a:rPr lang="zh-TW" altLang="en-US" sz="2800" smtClean="0"/>
              <a:t>）與</a:t>
            </a:r>
            <a:r>
              <a:rPr lang="en-US" altLang="zh-TW" sz="2800" smtClean="0"/>
              <a:t>Sarvary</a:t>
            </a:r>
            <a:r>
              <a:rPr lang="zh-TW" altLang="en-US" sz="2800" smtClean="0"/>
              <a:t>（</a:t>
            </a:r>
            <a:r>
              <a:rPr lang="en-US" altLang="zh-TW" sz="2800" smtClean="0"/>
              <a:t>1999</a:t>
            </a:r>
            <a:r>
              <a:rPr lang="zh-TW" altLang="en-US" sz="2800" smtClean="0"/>
              <a:t>）等人所強調者，再好的資訊系統若無組織管理制度的配合，亦無法發揮其應有之效益，此即</a:t>
            </a:r>
            <a:r>
              <a:rPr lang="zh-TW" altLang="en-US" sz="2800" b="1" smtClean="0">
                <a:solidFill>
                  <a:srgbClr val="FFFF66"/>
                </a:solidFill>
              </a:rPr>
              <a:t>行為學派</a:t>
            </a:r>
            <a:r>
              <a:rPr lang="zh-TW" altLang="en-US" sz="2800" smtClean="0"/>
              <a:t>之主張。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6E31BF-28FF-4063-B928-00FA1108AC99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51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 </a:t>
            </a:r>
            <a:r>
              <a:rPr lang="zh-TW" altLang="en-US" smtClean="0"/>
              <a:t>知識管理策略的七大學派</a:t>
            </a:r>
          </a:p>
        </p:txBody>
      </p:sp>
      <p:graphicFrame>
        <p:nvGraphicFramePr>
          <p:cNvPr id="1516615" name="Group 71"/>
          <p:cNvGraphicFramePr>
            <a:graphicFrameLocks noGrp="1"/>
          </p:cNvGraphicFramePr>
          <p:nvPr/>
        </p:nvGraphicFramePr>
        <p:xfrm>
          <a:off x="385763" y="1042988"/>
          <a:ext cx="8507412" cy="5031043"/>
        </p:xfrm>
        <a:graphic>
          <a:graphicData uri="http://schemas.openxmlformats.org/drawingml/2006/table">
            <a:tbl>
              <a:tblPr/>
              <a:tblGrid>
                <a:gridCol w="1092200"/>
                <a:gridCol w="1204912"/>
                <a:gridCol w="1020763"/>
                <a:gridCol w="912812"/>
                <a:gridCol w="1128713"/>
                <a:gridCol w="1022350"/>
                <a:gridCol w="1090612"/>
                <a:gridCol w="1035050"/>
              </a:tblGrid>
              <a:tr h="6604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　學派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特色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技術導向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經濟導向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行為導向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604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系統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製圖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工程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商用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空間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941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重點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IT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技術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知識人脈圖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流程的知識管理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知識的價值收入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知識的學習網路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討論知識的空間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組織的核心能力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942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目標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知識庫的建立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知識目錄的建立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知識流的流暢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無形智慧資產管理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知識蒐集與分享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知識交換空間的提供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知識能力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179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單位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特殊領域的知識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企業集團的知識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知識管理流程活動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Know-how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專利權、智慧財產管理制度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知識學習社群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提供資源與地點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企業競爭優勢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374840" name="Text Box 61"/>
          <p:cNvSpPr txBox="1">
            <a:spLocks noChangeArrowheads="1"/>
          </p:cNvSpPr>
          <p:nvPr/>
        </p:nvSpPr>
        <p:spPr bwMode="auto">
          <a:xfrm>
            <a:off x="3268663" y="6084888"/>
            <a:ext cx="2511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Earl, 2001</a:t>
            </a:r>
          </a:p>
        </p:txBody>
      </p:sp>
      <p:pic>
        <p:nvPicPr>
          <p:cNvPr id="374841" name="Picture 72" descr="j0303434"/>
          <p:cNvPicPr>
            <a:picLocks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22288" y="5319713"/>
            <a:ext cx="838200" cy="600075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504765-0E7D-41D1-8AB7-EAD6FF88808D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51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知識管理策略的七大學派（續）</a:t>
            </a:r>
          </a:p>
        </p:txBody>
      </p:sp>
      <p:graphicFrame>
        <p:nvGraphicFramePr>
          <p:cNvPr id="1517651" name="Group 83"/>
          <p:cNvGraphicFramePr>
            <a:graphicFrameLocks noGrp="1"/>
          </p:cNvGraphicFramePr>
          <p:nvPr/>
        </p:nvGraphicFramePr>
        <p:xfrm>
          <a:off x="611188" y="1223963"/>
          <a:ext cx="7923212" cy="4979928"/>
        </p:xfrm>
        <a:graphic>
          <a:graphicData uri="http://schemas.openxmlformats.org/drawingml/2006/table">
            <a:tbl>
              <a:tblPr/>
              <a:tblGrid>
                <a:gridCol w="1189037"/>
                <a:gridCol w="950913"/>
                <a:gridCol w="949325"/>
                <a:gridCol w="950912"/>
                <a:gridCol w="950913"/>
                <a:gridCol w="950912"/>
                <a:gridCol w="950913"/>
                <a:gridCol w="1030287"/>
              </a:tblGrid>
              <a:tr h="4953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　　學派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特色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技術導向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經濟導向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行為導向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0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系統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製圖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工程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商用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空間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學派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關鍵成功因素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知識內容的精確及鼓勵分享動機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分享動機人脈圖彙整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知識學習大量知識的傳遞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正式的智慧財產管理制度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互動文化知識仲介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鼓勵參與有目的的知識討論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知識化核心能力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IT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的貢獻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知識庫專家系統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企業內部網路上的知識地圖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分享知識庫、資料庫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智慧財產管理系統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群組軟體企業內部網路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呈現與擷取系統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促進知識綜效的產生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哲學觀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知識編譯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知識連結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知識能力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知識的商業價值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知識的協同合作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知識的接觸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知識的意識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</a:tr>
            </a:tbl>
          </a:graphicData>
        </a:graphic>
      </p:graphicFrame>
      <p:sp>
        <p:nvSpPr>
          <p:cNvPr id="375864" name="Text Box 57"/>
          <p:cNvSpPr txBox="1">
            <a:spLocks noChangeArrowheads="1"/>
          </p:cNvSpPr>
          <p:nvPr/>
        </p:nvSpPr>
        <p:spPr bwMode="auto">
          <a:xfrm>
            <a:off x="3268663" y="6084888"/>
            <a:ext cx="2511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Earl, 2001</a:t>
            </a:r>
          </a:p>
        </p:txBody>
      </p:sp>
      <p:pic>
        <p:nvPicPr>
          <p:cNvPr id="375865" name="Picture 84" descr="j0303434"/>
          <p:cNvPicPr>
            <a:picLocks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01675" y="5589588"/>
            <a:ext cx="838200" cy="600075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CF2DFF-6E76-4B57-9BD3-A16F46D63ACA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51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各種不同學派的知識管理重點</a:t>
            </a:r>
          </a:p>
        </p:txBody>
      </p:sp>
      <p:sp>
        <p:nvSpPr>
          <p:cNvPr id="3768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998538"/>
            <a:ext cx="8229600" cy="4495800"/>
          </a:xfrm>
        </p:spPr>
        <p:txBody>
          <a:bodyPr/>
          <a:lstStyle/>
          <a:p>
            <a:pPr eaLnBrk="1" hangingPunct="1"/>
            <a:r>
              <a:rPr lang="zh-TW" altLang="en-US" smtClean="0"/>
              <a:t>系統學派</a:t>
            </a:r>
          </a:p>
          <a:p>
            <a:pPr lvl="1" eaLnBrk="1" hangingPunct="1"/>
            <a:r>
              <a:rPr lang="zh-TW" altLang="en-US" smtClean="0"/>
              <a:t>強調利用</a:t>
            </a:r>
            <a:r>
              <a:rPr lang="en-US" altLang="zh-TW" smtClean="0"/>
              <a:t>IT</a:t>
            </a:r>
            <a:r>
              <a:rPr lang="zh-TW" altLang="en-US" smtClean="0"/>
              <a:t>來儲存有利公司經營的各種領域且為外顯的知識；知識的儲存須經專家的驗證，力求精確並鼓勵員工分享，設計良好的分類及搜尋機制。</a:t>
            </a:r>
          </a:p>
          <a:p>
            <a:pPr eaLnBrk="1" hangingPunct="1"/>
            <a:r>
              <a:rPr lang="zh-TW" altLang="en-US" smtClean="0"/>
              <a:t>製圖學派</a:t>
            </a:r>
          </a:p>
          <a:p>
            <a:pPr lvl="1" eaLnBrk="1" hangingPunct="1"/>
            <a:r>
              <a:rPr lang="zh-TW" altLang="en-US" smtClean="0"/>
              <a:t>強調知識的對應與連結</a:t>
            </a:r>
            <a:r>
              <a:rPr lang="en-US" altLang="zh-TW" smtClean="0"/>
              <a:t>(Connectivity)</a:t>
            </a:r>
            <a:r>
              <a:rPr lang="zh-TW" altLang="en-US" smtClean="0"/>
              <a:t>，因此企業內必須建立知識目錄，並透過企業內部網路</a:t>
            </a:r>
            <a:r>
              <a:rPr lang="en-US" altLang="zh-TW" smtClean="0"/>
              <a:t>(Intranet)</a:t>
            </a:r>
            <a:r>
              <a:rPr lang="zh-TW" altLang="en-US" smtClean="0"/>
              <a:t>來進行知識交流，此學派類似</a:t>
            </a:r>
            <a:r>
              <a:rPr lang="en-US" altLang="zh-TW" smtClean="0"/>
              <a:t>Hansen</a:t>
            </a:r>
            <a:r>
              <a:rPr lang="zh-TW" altLang="en-US" smtClean="0"/>
              <a:t>提出之「個人化的知識管理策略」。</a:t>
            </a:r>
          </a:p>
        </p:txBody>
      </p:sp>
      <p:sp>
        <p:nvSpPr>
          <p:cNvPr id="376837" name="Text Box 4"/>
          <p:cNvSpPr txBox="1">
            <a:spLocks noChangeArrowheads="1"/>
          </p:cNvSpPr>
          <p:nvPr/>
        </p:nvSpPr>
        <p:spPr bwMode="auto">
          <a:xfrm>
            <a:off x="3268663" y="6084888"/>
            <a:ext cx="2511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Earl, 2001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D1AD14-244B-496F-BDF9-CE915A2BAE1B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51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0"/>
            <a:ext cx="8461375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各種不同學派的知識管理重點</a:t>
            </a:r>
            <a:r>
              <a:rPr lang="en-US" altLang="zh-TW" smtClean="0"/>
              <a:t>(</a:t>
            </a:r>
            <a:r>
              <a:rPr lang="zh-TW" altLang="en-US" smtClean="0"/>
              <a:t>續</a:t>
            </a:r>
            <a:r>
              <a:rPr lang="en-US" altLang="zh-TW" smtClean="0"/>
              <a:t>)</a:t>
            </a:r>
          </a:p>
        </p:txBody>
      </p:sp>
      <p:sp>
        <p:nvSpPr>
          <p:cNvPr id="3778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/>
            <a:r>
              <a:rPr lang="zh-TW" altLang="en-US" smtClean="0"/>
              <a:t>工程學派</a:t>
            </a:r>
          </a:p>
          <a:p>
            <a:pPr marL="914400" lvl="1" indent="-457200" eaLnBrk="1" hangingPunct="1"/>
            <a:r>
              <a:rPr lang="zh-TW" altLang="en-US" smtClean="0"/>
              <a:t>強調運用企業內外最好的知識與最佳實務，來強化提升企業內部的工作流程，尤其是核心流程。且此為流程導向，強調搜尋、擷取及分享最佳流程設計的知識。企業應以知識庫最佳實務的分享來強化流程的效率。</a:t>
            </a:r>
          </a:p>
        </p:txBody>
      </p:sp>
      <p:sp>
        <p:nvSpPr>
          <p:cNvPr id="377861" name="Text Box 4"/>
          <p:cNvSpPr txBox="1">
            <a:spLocks noChangeArrowheads="1"/>
          </p:cNvSpPr>
          <p:nvPr/>
        </p:nvSpPr>
        <p:spPr bwMode="auto">
          <a:xfrm>
            <a:off x="3132138" y="5994400"/>
            <a:ext cx="2511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Earl, 2001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3B6EA0-7526-4C25-AD2A-F62613C79CFE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52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各種不同學派的知識管理重點</a:t>
            </a:r>
            <a:r>
              <a:rPr lang="en-US" altLang="zh-TW" smtClean="0"/>
              <a:t>(</a:t>
            </a:r>
            <a:r>
              <a:rPr lang="zh-TW" altLang="en-US" smtClean="0"/>
              <a:t>續</a:t>
            </a:r>
            <a:r>
              <a:rPr lang="en-US" altLang="zh-TW" smtClean="0"/>
              <a:t>)</a:t>
            </a:r>
          </a:p>
        </p:txBody>
      </p:sp>
      <p:sp>
        <p:nvSpPr>
          <p:cNvPr id="3788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商用學派</a:t>
            </a:r>
          </a:p>
          <a:p>
            <a:pPr lvl="1" eaLnBrk="1" hangingPunct="1"/>
            <a:r>
              <a:rPr lang="zh-TW" altLang="en-US" smtClean="0"/>
              <a:t>強調企業知識的利用與知識價值的最大化，而非知識的開發或分享。</a:t>
            </a:r>
          </a:p>
          <a:p>
            <a:pPr lvl="1" eaLnBrk="1" hangingPunct="1"/>
            <a:r>
              <a:rPr lang="zh-TW" altLang="en-US" smtClean="0"/>
              <a:t>此派學者主張要設計良好的智慧財產管理制度與管理系統，以尋求其價值最大化。</a:t>
            </a:r>
          </a:p>
          <a:p>
            <a:pPr eaLnBrk="1" hangingPunct="1"/>
            <a:r>
              <a:rPr lang="zh-TW" altLang="en-US" smtClean="0"/>
              <a:t>組織學派</a:t>
            </a:r>
          </a:p>
          <a:p>
            <a:pPr lvl="1" eaLnBrk="1" hangingPunct="1"/>
            <a:r>
              <a:rPr lang="zh-TW" altLang="en-US" smtClean="0"/>
              <a:t>強調建立企業內部虛擬知識社群，企業可依據企業目標來推動各種相關的學習型虛擬團隊，形成一個知識網，讓知識的買方與賣方在上面互動分享。</a:t>
            </a:r>
          </a:p>
        </p:txBody>
      </p:sp>
      <p:sp>
        <p:nvSpPr>
          <p:cNvPr id="378885" name="Text Box 4"/>
          <p:cNvSpPr txBox="1">
            <a:spLocks noChangeArrowheads="1"/>
          </p:cNvSpPr>
          <p:nvPr/>
        </p:nvSpPr>
        <p:spPr bwMode="auto">
          <a:xfrm>
            <a:off x="3268663" y="6084888"/>
            <a:ext cx="2511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Earl, 2001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781B21-6676-44B4-B568-6A3FA30719AB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52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各種不同學派的知識管理重點</a:t>
            </a:r>
            <a:r>
              <a:rPr lang="en-US" altLang="zh-TW" smtClean="0"/>
              <a:t>(</a:t>
            </a:r>
            <a:r>
              <a:rPr lang="zh-TW" altLang="en-US" smtClean="0"/>
              <a:t>續</a:t>
            </a:r>
            <a:r>
              <a:rPr lang="en-US" altLang="zh-TW" smtClean="0"/>
              <a:t>)</a:t>
            </a:r>
          </a:p>
        </p:txBody>
      </p:sp>
      <p:sp>
        <p:nvSpPr>
          <p:cNvPr id="3799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空間學派</a:t>
            </a:r>
          </a:p>
          <a:p>
            <a:pPr lvl="1" eaLnBrk="1" hangingPunct="1"/>
            <a:r>
              <a:rPr lang="zh-TW" altLang="en-US" smtClean="0"/>
              <a:t>強調要提供員工社會互動的空間，以便經由自由閒談而提高分享知識的機會。</a:t>
            </a:r>
          </a:p>
          <a:p>
            <a:pPr eaLnBrk="1" hangingPunct="1"/>
            <a:r>
              <a:rPr lang="zh-TW" altLang="en-US" smtClean="0"/>
              <a:t>策略學派</a:t>
            </a:r>
          </a:p>
          <a:p>
            <a:pPr lvl="1" eaLnBrk="1" hangingPunct="1"/>
            <a:r>
              <a:rPr lang="zh-TW" altLang="en-US" smtClean="0"/>
              <a:t>強調智慧型資產是企業的策略資產、核心競爭能力，企業策略規劃中要融入知識的管理策略，指導企業所有流程、組織結構、文化、制度的設計與資源的配置。</a:t>
            </a:r>
          </a:p>
        </p:txBody>
      </p:sp>
      <p:sp>
        <p:nvSpPr>
          <p:cNvPr id="379909" name="Text Box 4"/>
          <p:cNvSpPr txBox="1">
            <a:spLocks noChangeArrowheads="1"/>
          </p:cNvSpPr>
          <p:nvPr/>
        </p:nvSpPr>
        <p:spPr bwMode="auto">
          <a:xfrm>
            <a:off x="3268663" y="6084888"/>
            <a:ext cx="2511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Earl, 2001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2A8C72-45C9-4415-8A31-B7AD4A033603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881063" y="1673225"/>
            <a:ext cx="7635875" cy="3865563"/>
            <a:chOff x="527" y="1281"/>
            <a:chExt cx="4810" cy="2435"/>
          </a:xfrm>
        </p:grpSpPr>
        <p:pic>
          <p:nvPicPr>
            <p:cNvPr id="380933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7" y="1281"/>
              <a:ext cx="4810" cy="2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0934" name="Rectangle 3"/>
            <p:cNvSpPr>
              <a:spLocks noChangeArrowheads="1"/>
            </p:cNvSpPr>
            <p:nvPr/>
          </p:nvSpPr>
          <p:spPr bwMode="auto">
            <a:xfrm>
              <a:off x="640" y="1310"/>
              <a:ext cx="2212" cy="19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795078" name="Rectangle 6"/>
          <p:cNvSpPr>
            <a:spLocks noGrp="1" noChangeArrowheads="1"/>
          </p:cNvSpPr>
          <p:nvPr>
            <p:ph type="title"/>
          </p:nvPr>
        </p:nvSpPr>
        <p:spPr>
          <a:xfrm>
            <a:off x="431800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東西方知識管理觀點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751</Words>
  <Application>Microsoft Office PowerPoint</Application>
  <PresentationFormat>如螢幕大小 (4:3)</PresentationFormat>
  <Paragraphs>127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教學目標</vt:lpstr>
      <vt:lpstr>知識管理兩大學派</vt:lpstr>
      <vt:lpstr> 知識管理策略的七大學派</vt:lpstr>
      <vt:lpstr>知識管理策略的七大學派（續）</vt:lpstr>
      <vt:lpstr>各種不同學派的知識管理重點</vt:lpstr>
      <vt:lpstr>各種不同學派的知識管理重點(續)</vt:lpstr>
      <vt:lpstr>各種不同學派的知識管理重點(續)</vt:lpstr>
      <vt:lpstr>各種不同學派的知識管理重點(續)</vt:lpstr>
      <vt:lpstr>東西方知識管理觀點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知識管理兩大學派</dc:title>
  <dc:creator>Your User Name</dc:creator>
  <cp:lastModifiedBy>Your User Name</cp:lastModifiedBy>
  <cp:revision>1</cp:revision>
  <dcterms:created xsi:type="dcterms:W3CDTF">2010-07-13T15:11:27Z</dcterms:created>
  <dcterms:modified xsi:type="dcterms:W3CDTF">2010-07-13T15:11:46Z</dcterms:modified>
</cp:coreProperties>
</file>